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handoutMasterIdLst>
    <p:handoutMasterId r:id="rId3"/>
  </p:handoutMasterIdLst>
  <p:sldIdLst>
    <p:sldId id="259" r:id="rId2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330" y="62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2" d="100"/>
          <a:sy n="42" d="100"/>
        </p:scale>
        <p:origin x="-2064" y="-120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t" anchorCtr="0" compatLnSpc="1">
            <a:prstTxWarp prst="textNoShape">
              <a:avLst/>
            </a:prstTxWarp>
          </a:bodyPr>
          <a:lstStyle>
            <a:lvl1pPr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3515" y="0"/>
            <a:ext cx="3036887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t" anchorCtr="0" compatLnSpc="1">
            <a:prstTxWarp prst="textNoShape">
              <a:avLst/>
            </a:prstTxWarp>
          </a:bodyPr>
          <a:lstStyle>
            <a:lvl1pPr algn="r"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2639"/>
            <a:ext cx="3036888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b" anchorCtr="0" compatLnSpc="1">
            <a:prstTxWarp prst="textNoShape">
              <a:avLst/>
            </a:prstTxWarp>
          </a:bodyPr>
          <a:lstStyle>
            <a:lvl1pPr defTabSz="1046163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3515" y="10942639"/>
            <a:ext cx="3036887" cy="57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4614" tIns="52307" rIns="104614" bIns="52307" numCol="1" anchor="b" anchorCtr="0" compatLnSpc="1">
            <a:prstTxWarp prst="textNoShape">
              <a:avLst/>
            </a:prstTxWarp>
          </a:bodyPr>
          <a:lstStyle>
            <a:lvl1pPr algn="r" defTabSz="1046163">
              <a:defRPr sz="1400" smtClean="0"/>
            </a:lvl1pPr>
          </a:lstStyle>
          <a:p>
            <a:pPr>
              <a:defRPr/>
            </a:pPr>
            <a:fld id="{408DBBB4-FF9F-4126-B381-43FA404DD185}" type="slidenum">
              <a:rPr lang="es-ES" altLang="es-MX"/>
              <a:pPr>
                <a:defRPr/>
              </a:pPr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01212875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0759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35966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51118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44436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5365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849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736002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5807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4343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61445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256850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95631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SINBA-SIS-15-P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>
            <a:off x="919163" y="694119"/>
            <a:ext cx="1128871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908050" y="105156"/>
            <a:ext cx="11299825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50494"/>
            <a:ext cx="1236662" cy="4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SIS-2024</a:t>
            </a:r>
            <a:endParaRPr lang="es-ES_tradnl" sz="900" b="1" dirty="0" smtClean="0"/>
          </a:p>
          <a:p>
            <a:pPr algn="r">
              <a:spcBef>
                <a:spcPct val="50000"/>
              </a:spcBef>
              <a:defRPr/>
            </a:pPr>
            <a:endParaRPr lang="es-ES_tradnl" b="1" dirty="0" smtClean="0"/>
          </a:p>
        </p:txBody>
      </p:sp>
      <p:sp>
        <p:nvSpPr>
          <p:cNvPr id="1032" name="Text Box 59"/>
          <p:cNvSpPr txBox="1">
            <a:spLocks noChangeArrowheads="1"/>
          </p:cNvSpPr>
          <p:nvPr userDrawn="1"/>
        </p:nvSpPr>
        <p:spPr bwMode="auto">
          <a:xfrm>
            <a:off x="10526713" y="344043"/>
            <a:ext cx="653801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 smtClean="0"/>
              <a:t>FECHA:</a:t>
            </a:r>
            <a:endParaRPr lang="es-ES" smtClean="0"/>
          </a:p>
        </p:txBody>
      </p:sp>
      <p:sp>
        <p:nvSpPr>
          <p:cNvPr id="1033" name="Text Box 60"/>
          <p:cNvSpPr txBox="1">
            <a:spLocks noChangeArrowheads="1"/>
          </p:cNvSpPr>
          <p:nvPr userDrawn="1"/>
        </p:nvSpPr>
        <p:spPr bwMode="auto">
          <a:xfrm>
            <a:off x="10943931" y="534607"/>
            <a:ext cx="119250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 smtClean="0"/>
              <a:t>          MES            AÑO</a:t>
            </a:r>
            <a:endParaRPr lang="es-ES" smtClean="0"/>
          </a:p>
        </p:txBody>
      </p:sp>
      <p:sp>
        <p:nvSpPr>
          <p:cNvPr id="1034" name="Rectangle 61"/>
          <p:cNvSpPr>
            <a:spLocks noChangeArrowheads="1"/>
          </p:cNvSpPr>
          <p:nvPr userDrawn="1"/>
        </p:nvSpPr>
        <p:spPr bwMode="auto">
          <a:xfrm>
            <a:off x="11138952" y="292037"/>
            <a:ext cx="983099" cy="2667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defRPr/>
            </a:pPr>
            <a:endParaRPr lang="es-ES" altLang="es-MX" smtClean="0"/>
          </a:p>
        </p:txBody>
      </p:sp>
      <p:sp>
        <p:nvSpPr>
          <p:cNvPr id="1035" name="Line 62"/>
          <p:cNvSpPr>
            <a:spLocks noChangeShapeType="1"/>
          </p:cNvSpPr>
          <p:nvPr userDrawn="1"/>
        </p:nvSpPr>
        <p:spPr bwMode="auto">
          <a:xfrm flipV="1">
            <a:off x="11639294" y="292418"/>
            <a:ext cx="0" cy="252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6" name="Line 63"/>
          <p:cNvSpPr>
            <a:spLocks noChangeShapeType="1"/>
          </p:cNvSpPr>
          <p:nvPr userDrawn="1"/>
        </p:nvSpPr>
        <p:spPr bwMode="auto">
          <a:xfrm>
            <a:off x="11875877" y="442913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7" name="Line 64"/>
          <p:cNvSpPr>
            <a:spLocks noChangeShapeType="1"/>
          </p:cNvSpPr>
          <p:nvPr userDrawn="1"/>
        </p:nvSpPr>
        <p:spPr bwMode="auto">
          <a:xfrm>
            <a:off x="11383528" y="441325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163" y="179193"/>
            <a:ext cx="1980000" cy="440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2"/>
          <p:cNvSpPr>
            <a:spLocks noChangeArrowheads="1"/>
          </p:cNvSpPr>
          <p:nvPr/>
        </p:nvSpPr>
        <p:spPr bwMode="auto">
          <a:xfrm>
            <a:off x="1039813" y="171739"/>
            <a:ext cx="11060112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D E   A C T I V I D A D E S   D E   H O S P I T A L I Z A C I Ó N</a:t>
            </a:r>
            <a:endParaRPr lang="en-US" altLang="es-MX" sz="1300" b="1">
              <a:solidFill>
                <a:schemeClr val="tx2"/>
              </a:solidFill>
            </a:endParaRPr>
          </a:p>
        </p:txBody>
      </p:sp>
      <p:sp>
        <p:nvSpPr>
          <p:cNvPr id="3074" name="Text Box 88"/>
          <p:cNvSpPr txBox="1">
            <a:spLocks noChangeArrowheads="1"/>
          </p:cNvSpPr>
          <p:nvPr/>
        </p:nvSpPr>
        <p:spPr bwMode="auto">
          <a:xfrm>
            <a:off x="2032000" y="1229014"/>
            <a:ext cx="3008313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I  N  G  R  E  S  O  S</a:t>
            </a:r>
          </a:p>
        </p:txBody>
      </p:sp>
      <p:sp>
        <p:nvSpPr>
          <p:cNvPr id="3075" name="Text Box 50"/>
          <p:cNvSpPr txBox="1">
            <a:spLocks noChangeArrowheads="1"/>
          </p:cNvSpPr>
          <p:nvPr/>
        </p:nvSpPr>
        <p:spPr bwMode="auto">
          <a:xfrm>
            <a:off x="1443038" y="1041689"/>
            <a:ext cx="10742612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M O V I M I E N T O    D E    P A C I E N T E S</a:t>
            </a:r>
            <a:r>
              <a:rPr lang="es-ES_tradnl" altLang="es-MX" sz="800" b="1"/>
              <a:t>  </a:t>
            </a:r>
          </a:p>
        </p:txBody>
      </p:sp>
      <p:sp>
        <p:nvSpPr>
          <p:cNvPr id="3077" name="Line 3"/>
          <p:cNvSpPr>
            <a:spLocks noChangeShapeType="1"/>
          </p:cNvSpPr>
          <p:nvPr/>
        </p:nvSpPr>
        <p:spPr bwMode="auto">
          <a:xfrm flipH="1">
            <a:off x="908050" y="1714789"/>
            <a:ext cx="1130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4"/>
          <p:cNvSpPr>
            <a:spLocks noChangeShapeType="1"/>
          </p:cNvSpPr>
          <p:nvPr/>
        </p:nvSpPr>
        <p:spPr bwMode="auto">
          <a:xfrm>
            <a:off x="8610600" y="1417927"/>
            <a:ext cx="0" cy="5878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5"/>
          <p:cNvSpPr>
            <a:spLocks noChangeShapeType="1"/>
          </p:cNvSpPr>
          <p:nvPr/>
        </p:nvSpPr>
        <p:spPr bwMode="auto">
          <a:xfrm>
            <a:off x="11614150" y="1035339"/>
            <a:ext cx="0" cy="62642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6"/>
          <p:cNvSpPr>
            <a:spLocks noChangeShapeType="1"/>
          </p:cNvSpPr>
          <p:nvPr/>
        </p:nvSpPr>
        <p:spPr bwMode="auto">
          <a:xfrm>
            <a:off x="6826250" y="1419514"/>
            <a:ext cx="0" cy="586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7"/>
          <p:cNvSpPr>
            <a:spLocks noChangeShapeType="1"/>
          </p:cNvSpPr>
          <p:nvPr/>
        </p:nvSpPr>
        <p:spPr bwMode="auto">
          <a:xfrm>
            <a:off x="11020425" y="1224252"/>
            <a:ext cx="0" cy="60912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8"/>
          <p:cNvSpPr>
            <a:spLocks noChangeShapeType="1"/>
          </p:cNvSpPr>
          <p:nvPr/>
        </p:nvSpPr>
        <p:spPr bwMode="auto">
          <a:xfrm>
            <a:off x="9207500" y="1419514"/>
            <a:ext cx="0" cy="5867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9"/>
          <p:cNvSpPr>
            <a:spLocks noChangeShapeType="1"/>
          </p:cNvSpPr>
          <p:nvPr/>
        </p:nvSpPr>
        <p:spPr bwMode="auto">
          <a:xfrm>
            <a:off x="5632450" y="1429039"/>
            <a:ext cx="4763" cy="5876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0"/>
          <p:cNvSpPr>
            <a:spLocks noChangeShapeType="1"/>
          </p:cNvSpPr>
          <p:nvPr/>
        </p:nvSpPr>
        <p:spPr bwMode="auto">
          <a:xfrm>
            <a:off x="6223000" y="1429039"/>
            <a:ext cx="0" cy="5886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1"/>
          <p:cNvSpPr>
            <a:spLocks noChangeShapeType="1"/>
          </p:cNvSpPr>
          <p:nvPr/>
        </p:nvSpPr>
        <p:spPr bwMode="auto">
          <a:xfrm>
            <a:off x="5024438" y="1221077"/>
            <a:ext cx="0" cy="60753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2"/>
          <p:cNvSpPr>
            <a:spLocks noChangeShapeType="1"/>
          </p:cNvSpPr>
          <p:nvPr/>
        </p:nvSpPr>
        <p:spPr bwMode="auto">
          <a:xfrm>
            <a:off x="2030413" y="1235364"/>
            <a:ext cx="0" cy="60610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Text Box 13"/>
          <p:cNvSpPr txBox="1">
            <a:spLocks noChangeArrowheads="1"/>
          </p:cNvSpPr>
          <p:nvPr/>
        </p:nvSpPr>
        <p:spPr bwMode="auto">
          <a:xfrm>
            <a:off x="862013" y="706727"/>
            <a:ext cx="16748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3088" name="Line 14"/>
          <p:cNvSpPr>
            <a:spLocks noChangeShapeType="1"/>
          </p:cNvSpPr>
          <p:nvPr/>
        </p:nvSpPr>
        <p:spPr bwMode="auto">
          <a:xfrm>
            <a:off x="901700" y="191322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5"/>
          <p:cNvSpPr>
            <a:spLocks noChangeShapeType="1"/>
          </p:cNvSpPr>
          <p:nvPr/>
        </p:nvSpPr>
        <p:spPr bwMode="auto">
          <a:xfrm>
            <a:off x="906463" y="23212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6"/>
          <p:cNvSpPr>
            <a:spLocks noChangeShapeType="1"/>
          </p:cNvSpPr>
          <p:nvPr/>
        </p:nvSpPr>
        <p:spPr bwMode="auto">
          <a:xfrm>
            <a:off x="900113" y="39722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7"/>
          <p:cNvSpPr>
            <a:spLocks noChangeShapeType="1"/>
          </p:cNvSpPr>
          <p:nvPr/>
        </p:nvSpPr>
        <p:spPr bwMode="auto">
          <a:xfrm>
            <a:off x="906463" y="41849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18"/>
          <p:cNvSpPr>
            <a:spLocks noChangeShapeType="1"/>
          </p:cNvSpPr>
          <p:nvPr/>
        </p:nvSpPr>
        <p:spPr bwMode="auto">
          <a:xfrm>
            <a:off x="906463" y="6451889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19"/>
          <p:cNvSpPr>
            <a:spLocks noChangeShapeType="1"/>
          </p:cNvSpPr>
          <p:nvPr/>
        </p:nvSpPr>
        <p:spPr bwMode="auto">
          <a:xfrm>
            <a:off x="900113" y="5829589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20"/>
          <p:cNvSpPr>
            <a:spLocks noChangeShapeType="1"/>
          </p:cNvSpPr>
          <p:nvPr/>
        </p:nvSpPr>
        <p:spPr bwMode="auto">
          <a:xfrm>
            <a:off x="900113" y="6042314"/>
            <a:ext cx="113061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21"/>
          <p:cNvSpPr>
            <a:spLocks noChangeShapeType="1"/>
          </p:cNvSpPr>
          <p:nvPr/>
        </p:nvSpPr>
        <p:spPr bwMode="auto">
          <a:xfrm>
            <a:off x="900113" y="6248689"/>
            <a:ext cx="1128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22"/>
          <p:cNvSpPr>
            <a:spLocks noChangeShapeType="1"/>
          </p:cNvSpPr>
          <p:nvPr/>
        </p:nvSpPr>
        <p:spPr bwMode="auto">
          <a:xfrm>
            <a:off x="906463" y="7072602"/>
            <a:ext cx="113061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4"/>
          <p:cNvSpPr>
            <a:spLocks noChangeShapeType="1"/>
          </p:cNvSpPr>
          <p:nvPr/>
        </p:nvSpPr>
        <p:spPr bwMode="auto">
          <a:xfrm>
            <a:off x="3821113" y="1417927"/>
            <a:ext cx="0" cy="58880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25"/>
          <p:cNvSpPr>
            <a:spLocks noChangeShapeType="1"/>
          </p:cNvSpPr>
          <p:nvPr/>
        </p:nvSpPr>
        <p:spPr bwMode="auto">
          <a:xfrm>
            <a:off x="919163" y="37721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26"/>
          <p:cNvSpPr>
            <a:spLocks noChangeShapeType="1"/>
          </p:cNvSpPr>
          <p:nvPr/>
        </p:nvSpPr>
        <p:spPr bwMode="auto">
          <a:xfrm>
            <a:off x="900113" y="66550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27"/>
          <p:cNvSpPr>
            <a:spLocks noChangeShapeType="1"/>
          </p:cNvSpPr>
          <p:nvPr/>
        </p:nvSpPr>
        <p:spPr bwMode="auto">
          <a:xfrm>
            <a:off x="900113" y="6870989"/>
            <a:ext cx="11287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28"/>
          <p:cNvSpPr>
            <a:spLocks noChangeShapeType="1"/>
          </p:cNvSpPr>
          <p:nvPr/>
        </p:nvSpPr>
        <p:spPr bwMode="auto">
          <a:xfrm flipH="1">
            <a:off x="901700" y="1036927"/>
            <a:ext cx="11307763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29"/>
          <p:cNvSpPr>
            <a:spLocks noChangeShapeType="1"/>
          </p:cNvSpPr>
          <p:nvPr/>
        </p:nvSpPr>
        <p:spPr bwMode="auto">
          <a:xfrm>
            <a:off x="9339263" y="713077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Text Box 32"/>
          <p:cNvSpPr txBox="1">
            <a:spLocks noChangeArrowheads="1"/>
          </p:cNvSpPr>
          <p:nvPr/>
        </p:nvSpPr>
        <p:spPr bwMode="auto">
          <a:xfrm>
            <a:off x="9320213" y="695614"/>
            <a:ext cx="777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SERVICIO:</a:t>
            </a:r>
          </a:p>
        </p:txBody>
      </p:sp>
      <p:sp>
        <p:nvSpPr>
          <p:cNvPr id="3104" name="Line 35"/>
          <p:cNvSpPr>
            <a:spLocks noChangeShapeType="1"/>
          </p:cNvSpPr>
          <p:nvPr/>
        </p:nvSpPr>
        <p:spPr bwMode="auto">
          <a:xfrm>
            <a:off x="1428750" y="1227427"/>
            <a:ext cx="101838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5" name="Line 36"/>
          <p:cNvSpPr>
            <a:spLocks noChangeShapeType="1"/>
          </p:cNvSpPr>
          <p:nvPr/>
        </p:nvSpPr>
        <p:spPr bwMode="auto">
          <a:xfrm>
            <a:off x="901700" y="211325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37"/>
          <p:cNvSpPr>
            <a:spLocks noChangeShapeType="1"/>
          </p:cNvSpPr>
          <p:nvPr/>
        </p:nvSpPr>
        <p:spPr bwMode="auto">
          <a:xfrm>
            <a:off x="2630488" y="1421102"/>
            <a:ext cx="0" cy="5897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Text Box 49"/>
          <p:cNvSpPr txBox="1">
            <a:spLocks noChangeArrowheads="1"/>
          </p:cNvSpPr>
          <p:nvPr/>
        </p:nvSpPr>
        <p:spPr bwMode="auto">
          <a:xfrm>
            <a:off x="1377950" y="1317914"/>
            <a:ext cx="72231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EXISTENCIA ANTERIOR</a:t>
            </a:r>
          </a:p>
        </p:txBody>
      </p:sp>
      <p:sp>
        <p:nvSpPr>
          <p:cNvPr id="3108" name="Line 53"/>
          <p:cNvSpPr>
            <a:spLocks noChangeShapeType="1"/>
          </p:cNvSpPr>
          <p:nvPr/>
        </p:nvSpPr>
        <p:spPr bwMode="auto">
          <a:xfrm>
            <a:off x="911225" y="253235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54"/>
          <p:cNvSpPr>
            <a:spLocks noChangeShapeType="1"/>
          </p:cNvSpPr>
          <p:nvPr/>
        </p:nvSpPr>
        <p:spPr bwMode="auto">
          <a:xfrm>
            <a:off x="915988" y="29403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55"/>
          <p:cNvSpPr>
            <a:spLocks noChangeShapeType="1"/>
          </p:cNvSpPr>
          <p:nvPr/>
        </p:nvSpPr>
        <p:spPr bwMode="auto">
          <a:xfrm>
            <a:off x="911225" y="273237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56"/>
          <p:cNvSpPr>
            <a:spLocks noChangeShapeType="1"/>
          </p:cNvSpPr>
          <p:nvPr/>
        </p:nvSpPr>
        <p:spPr bwMode="auto">
          <a:xfrm>
            <a:off x="911225" y="315147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57"/>
          <p:cNvSpPr>
            <a:spLocks noChangeShapeType="1"/>
          </p:cNvSpPr>
          <p:nvPr/>
        </p:nvSpPr>
        <p:spPr bwMode="auto">
          <a:xfrm>
            <a:off x="915988" y="355946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58"/>
          <p:cNvSpPr>
            <a:spLocks noChangeShapeType="1"/>
          </p:cNvSpPr>
          <p:nvPr/>
        </p:nvSpPr>
        <p:spPr bwMode="auto">
          <a:xfrm>
            <a:off x="911225" y="3351502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59"/>
          <p:cNvSpPr>
            <a:spLocks noChangeShapeType="1"/>
          </p:cNvSpPr>
          <p:nvPr/>
        </p:nvSpPr>
        <p:spPr bwMode="auto">
          <a:xfrm>
            <a:off x="909638" y="50104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60"/>
          <p:cNvSpPr>
            <a:spLocks noChangeShapeType="1"/>
          </p:cNvSpPr>
          <p:nvPr/>
        </p:nvSpPr>
        <p:spPr bwMode="auto">
          <a:xfrm>
            <a:off x="915988" y="52136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61"/>
          <p:cNvSpPr>
            <a:spLocks noChangeShapeType="1"/>
          </p:cNvSpPr>
          <p:nvPr/>
        </p:nvSpPr>
        <p:spPr bwMode="auto">
          <a:xfrm>
            <a:off x="928688" y="480088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62"/>
          <p:cNvSpPr>
            <a:spLocks noChangeShapeType="1"/>
          </p:cNvSpPr>
          <p:nvPr/>
        </p:nvSpPr>
        <p:spPr bwMode="auto">
          <a:xfrm>
            <a:off x="925513" y="458816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Line 63"/>
          <p:cNvSpPr>
            <a:spLocks noChangeShapeType="1"/>
          </p:cNvSpPr>
          <p:nvPr/>
        </p:nvSpPr>
        <p:spPr bwMode="auto">
          <a:xfrm>
            <a:off x="920750" y="4389727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9" name="Line 64"/>
          <p:cNvSpPr>
            <a:spLocks noChangeShapeType="1"/>
          </p:cNvSpPr>
          <p:nvPr/>
        </p:nvSpPr>
        <p:spPr bwMode="auto">
          <a:xfrm>
            <a:off x="919163" y="5420014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0" name="Line 65"/>
          <p:cNvSpPr>
            <a:spLocks noChangeShapeType="1"/>
          </p:cNvSpPr>
          <p:nvPr/>
        </p:nvSpPr>
        <p:spPr bwMode="auto">
          <a:xfrm>
            <a:off x="912813" y="5632739"/>
            <a:ext cx="112998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Text Box 66"/>
          <p:cNvSpPr txBox="1">
            <a:spLocks noChangeArrowheads="1"/>
          </p:cNvSpPr>
          <p:nvPr/>
        </p:nvSpPr>
        <p:spPr bwMode="auto">
          <a:xfrm>
            <a:off x="928688" y="1289339"/>
            <a:ext cx="4714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3122" name="Text Box 67"/>
          <p:cNvSpPr txBox="1">
            <a:spLocks noChangeArrowheads="1"/>
          </p:cNvSpPr>
          <p:nvPr/>
        </p:nvSpPr>
        <p:spPr bwMode="auto">
          <a:xfrm>
            <a:off x="852488" y="7061489"/>
            <a:ext cx="9477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3123" name="Line 69"/>
          <p:cNvSpPr>
            <a:spLocks noChangeShapeType="1"/>
          </p:cNvSpPr>
          <p:nvPr/>
        </p:nvSpPr>
        <p:spPr bwMode="auto">
          <a:xfrm>
            <a:off x="1431925" y="1054561"/>
            <a:ext cx="0" cy="6238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70"/>
          <p:cNvSpPr>
            <a:spLocks noChangeShapeType="1"/>
          </p:cNvSpPr>
          <p:nvPr/>
        </p:nvSpPr>
        <p:spPr bwMode="auto">
          <a:xfrm>
            <a:off x="9809163" y="1222664"/>
            <a:ext cx="0" cy="60642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71"/>
          <p:cNvSpPr>
            <a:spLocks noChangeShapeType="1"/>
          </p:cNvSpPr>
          <p:nvPr/>
        </p:nvSpPr>
        <p:spPr bwMode="auto">
          <a:xfrm>
            <a:off x="10421938" y="1224252"/>
            <a:ext cx="0" cy="6072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72"/>
          <p:cNvSpPr>
            <a:spLocks noChangeShapeType="1"/>
          </p:cNvSpPr>
          <p:nvPr/>
        </p:nvSpPr>
        <p:spPr bwMode="auto">
          <a:xfrm>
            <a:off x="3227388" y="1430627"/>
            <a:ext cx="0" cy="5884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Line 73"/>
          <p:cNvSpPr>
            <a:spLocks noChangeShapeType="1"/>
          </p:cNvSpPr>
          <p:nvPr/>
        </p:nvSpPr>
        <p:spPr bwMode="auto">
          <a:xfrm>
            <a:off x="4425950" y="1414752"/>
            <a:ext cx="0" cy="5872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8" name="Line 74"/>
          <p:cNvSpPr>
            <a:spLocks noChangeShapeType="1"/>
          </p:cNvSpPr>
          <p:nvPr/>
        </p:nvSpPr>
        <p:spPr bwMode="auto">
          <a:xfrm>
            <a:off x="7423150" y="1430627"/>
            <a:ext cx="0" cy="5884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9" name="Line 75"/>
          <p:cNvSpPr>
            <a:spLocks noChangeShapeType="1"/>
          </p:cNvSpPr>
          <p:nvPr/>
        </p:nvSpPr>
        <p:spPr bwMode="auto">
          <a:xfrm>
            <a:off x="8020050" y="1421102"/>
            <a:ext cx="0" cy="58943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76"/>
          <p:cNvSpPr txBox="1">
            <a:spLocks noChangeArrowheads="1"/>
          </p:cNvSpPr>
          <p:nvPr/>
        </p:nvSpPr>
        <p:spPr bwMode="auto">
          <a:xfrm>
            <a:off x="1985963" y="1429039"/>
            <a:ext cx="685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CONSULTA</a:t>
            </a:r>
          </a:p>
          <a:p>
            <a:pPr algn="ctr"/>
            <a:r>
              <a:rPr lang="es-ES_tradnl" altLang="es-MX" sz="700" b="1"/>
              <a:t>EXTERNA</a:t>
            </a:r>
          </a:p>
        </p:txBody>
      </p:sp>
      <p:sp>
        <p:nvSpPr>
          <p:cNvPr id="3131" name="Text Box 77"/>
          <p:cNvSpPr txBox="1">
            <a:spLocks noChangeArrowheads="1"/>
          </p:cNvSpPr>
          <p:nvPr/>
        </p:nvSpPr>
        <p:spPr bwMode="auto">
          <a:xfrm>
            <a:off x="2546350" y="1486189"/>
            <a:ext cx="7508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URGENCIAS</a:t>
            </a:r>
          </a:p>
        </p:txBody>
      </p:sp>
      <p:sp>
        <p:nvSpPr>
          <p:cNvPr id="3132" name="Text Box 78"/>
          <p:cNvSpPr txBox="1">
            <a:spLocks noChangeArrowheads="1"/>
          </p:cNvSpPr>
          <p:nvPr/>
        </p:nvSpPr>
        <p:spPr bwMode="auto">
          <a:xfrm>
            <a:off x="3192463" y="1429039"/>
            <a:ext cx="64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OTRA</a:t>
            </a:r>
          </a:p>
          <a:p>
            <a:pPr algn="ctr"/>
            <a:r>
              <a:rPr lang="es-ES_tradnl" altLang="es-MX" sz="700" b="1"/>
              <a:t>UNIDAD</a:t>
            </a:r>
          </a:p>
        </p:txBody>
      </p:sp>
      <p:sp>
        <p:nvSpPr>
          <p:cNvPr id="3133" name="Text Box 79"/>
          <p:cNvSpPr txBox="1">
            <a:spLocks noChangeArrowheads="1"/>
          </p:cNvSpPr>
          <p:nvPr/>
        </p:nvSpPr>
        <p:spPr bwMode="auto">
          <a:xfrm>
            <a:off x="3762375" y="1429039"/>
            <a:ext cx="70485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OTRO</a:t>
            </a:r>
          </a:p>
          <a:p>
            <a:pPr algn="ctr"/>
            <a:r>
              <a:rPr lang="es-ES_tradnl" altLang="es-MX" sz="700" b="1"/>
              <a:t>SERVICIO</a:t>
            </a:r>
          </a:p>
        </p:txBody>
      </p:sp>
      <p:sp>
        <p:nvSpPr>
          <p:cNvPr id="3134" name="Text Box 80"/>
          <p:cNvSpPr txBox="1">
            <a:spLocks noChangeArrowheads="1"/>
          </p:cNvSpPr>
          <p:nvPr/>
        </p:nvSpPr>
        <p:spPr bwMode="auto">
          <a:xfrm>
            <a:off x="4408488" y="1467139"/>
            <a:ext cx="620712" cy="187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T O T A L</a:t>
            </a:r>
          </a:p>
        </p:txBody>
      </p:sp>
      <p:sp>
        <p:nvSpPr>
          <p:cNvPr id="3135" name="Text Box 81"/>
          <p:cNvSpPr txBox="1">
            <a:spLocks noChangeArrowheads="1"/>
          </p:cNvSpPr>
          <p:nvPr/>
        </p:nvSpPr>
        <p:spPr bwMode="auto">
          <a:xfrm>
            <a:off x="4956175" y="1463964"/>
            <a:ext cx="7254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CURACIÓN</a:t>
            </a:r>
          </a:p>
        </p:txBody>
      </p:sp>
      <p:sp>
        <p:nvSpPr>
          <p:cNvPr id="3136" name="Text Box 82"/>
          <p:cNvSpPr txBox="1">
            <a:spLocks noChangeArrowheads="1"/>
          </p:cNvSpPr>
          <p:nvPr/>
        </p:nvSpPr>
        <p:spPr bwMode="auto">
          <a:xfrm>
            <a:off x="5607050" y="1463964"/>
            <a:ext cx="6477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MEJORÍA</a:t>
            </a:r>
          </a:p>
        </p:txBody>
      </p:sp>
      <p:sp>
        <p:nvSpPr>
          <p:cNvPr id="3137" name="Text Box 83"/>
          <p:cNvSpPr txBox="1">
            <a:spLocks noChangeArrowheads="1"/>
          </p:cNvSpPr>
          <p:nvPr/>
        </p:nvSpPr>
        <p:spPr bwMode="auto">
          <a:xfrm>
            <a:off x="6205538" y="1409989"/>
            <a:ext cx="649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VOLUN-TARIO</a:t>
            </a:r>
          </a:p>
        </p:txBody>
      </p:sp>
      <p:sp>
        <p:nvSpPr>
          <p:cNvPr id="3138" name="Text Box 84"/>
          <p:cNvSpPr txBox="1">
            <a:spLocks noChangeArrowheads="1"/>
          </p:cNvSpPr>
          <p:nvPr/>
        </p:nvSpPr>
        <p:spPr bwMode="auto">
          <a:xfrm>
            <a:off x="6813550" y="1384589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PASE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A OTRA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UNIDAD</a:t>
            </a:r>
          </a:p>
        </p:txBody>
      </p:sp>
      <p:sp>
        <p:nvSpPr>
          <p:cNvPr id="3139" name="Line 85"/>
          <p:cNvSpPr>
            <a:spLocks noChangeShapeType="1"/>
          </p:cNvSpPr>
          <p:nvPr/>
        </p:nvSpPr>
        <p:spPr bwMode="auto">
          <a:xfrm>
            <a:off x="6354763" y="703552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0" name="Text Box 86"/>
          <p:cNvSpPr txBox="1">
            <a:spLocks noChangeArrowheads="1"/>
          </p:cNvSpPr>
          <p:nvPr/>
        </p:nvSpPr>
        <p:spPr bwMode="auto">
          <a:xfrm>
            <a:off x="6335713" y="705139"/>
            <a:ext cx="7778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3141" name="Line 87"/>
          <p:cNvSpPr>
            <a:spLocks noChangeShapeType="1"/>
          </p:cNvSpPr>
          <p:nvPr/>
        </p:nvSpPr>
        <p:spPr bwMode="auto">
          <a:xfrm>
            <a:off x="2025650" y="1416339"/>
            <a:ext cx="77882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42" name="Text Box 89"/>
          <p:cNvSpPr txBox="1">
            <a:spLocks noChangeArrowheads="1"/>
          </p:cNvSpPr>
          <p:nvPr/>
        </p:nvSpPr>
        <p:spPr bwMode="auto">
          <a:xfrm>
            <a:off x="7345363" y="1473489"/>
            <a:ext cx="7381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DEFUNCIÓN</a:t>
            </a:r>
          </a:p>
        </p:txBody>
      </p:sp>
      <p:sp>
        <p:nvSpPr>
          <p:cNvPr id="3143" name="Text Box 90"/>
          <p:cNvSpPr txBox="1">
            <a:spLocks noChangeArrowheads="1"/>
          </p:cNvSpPr>
          <p:nvPr/>
        </p:nvSpPr>
        <p:spPr bwMode="auto">
          <a:xfrm>
            <a:off x="7994650" y="1473489"/>
            <a:ext cx="6746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SUBTOTAL</a:t>
            </a:r>
          </a:p>
        </p:txBody>
      </p:sp>
      <p:sp>
        <p:nvSpPr>
          <p:cNvPr id="3144" name="Text Box 91"/>
          <p:cNvSpPr txBox="1">
            <a:spLocks noChangeArrowheads="1"/>
          </p:cNvSpPr>
          <p:nvPr/>
        </p:nvSpPr>
        <p:spPr bwMode="auto">
          <a:xfrm>
            <a:off x="8594725" y="1378239"/>
            <a:ext cx="647700" cy="37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s-ES_tradnl" altLang="es-MX" sz="700" b="1"/>
              <a:t>PASE A 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OTRO</a:t>
            </a:r>
          </a:p>
          <a:p>
            <a:pPr algn="ctr">
              <a:lnSpc>
                <a:spcPct val="90000"/>
              </a:lnSpc>
            </a:pPr>
            <a:r>
              <a:rPr lang="es-ES_tradnl" altLang="es-MX" sz="700" b="1"/>
              <a:t>SERVICIO</a:t>
            </a:r>
          </a:p>
        </p:txBody>
      </p:sp>
      <p:sp>
        <p:nvSpPr>
          <p:cNvPr id="3145" name="Text Box 92"/>
          <p:cNvSpPr txBox="1">
            <a:spLocks noChangeArrowheads="1"/>
          </p:cNvSpPr>
          <p:nvPr/>
        </p:nvSpPr>
        <p:spPr bwMode="auto">
          <a:xfrm>
            <a:off x="9170988" y="1462377"/>
            <a:ext cx="69850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</a:t>
            </a:r>
          </a:p>
        </p:txBody>
      </p:sp>
      <p:sp>
        <p:nvSpPr>
          <p:cNvPr id="3146" name="Text Box 93"/>
          <p:cNvSpPr txBox="1">
            <a:spLocks noChangeArrowheads="1"/>
          </p:cNvSpPr>
          <p:nvPr/>
        </p:nvSpPr>
        <p:spPr bwMode="auto">
          <a:xfrm>
            <a:off x="9791700" y="1270289"/>
            <a:ext cx="67310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INGRESOS</a:t>
            </a:r>
          </a:p>
          <a:p>
            <a:pPr algn="ctr"/>
            <a:r>
              <a:rPr lang="es-ES_tradnl" altLang="es-MX" sz="700" b="1" dirty="0"/>
              <a:t>EGRESOS</a:t>
            </a:r>
          </a:p>
          <a:p>
            <a:pPr algn="ctr"/>
            <a:r>
              <a:rPr lang="es-ES_tradnl" altLang="es-MX" sz="700" b="1" dirty="0"/>
              <a:t>MISMO DÍA</a:t>
            </a:r>
          </a:p>
        </p:txBody>
      </p:sp>
      <p:sp>
        <p:nvSpPr>
          <p:cNvPr id="3147" name="Text Box 94"/>
          <p:cNvSpPr txBox="1">
            <a:spLocks noChangeArrowheads="1"/>
          </p:cNvSpPr>
          <p:nvPr/>
        </p:nvSpPr>
        <p:spPr bwMode="auto">
          <a:xfrm>
            <a:off x="10358438" y="1311564"/>
            <a:ext cx="7318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EXISTENCIA</a:t>
            </a:r>
          </a:p>
          <a:p>
            <a:pPr algn="ctr"/>
            <a:r>
              <a:rPr lang="es-ES_tradnl" altLang="es-MX" sz="700" b="1"/>
              <a:t>ACTUAL</a:t>
            </a:r>
          </a:p>
        </p:txBody>
      </p:sp>
      <p:sp>
        <p:nvSpPr>
          <p:cNvPr id="3148" name="Text Box 95"/>
          <p:cNvSpPr txBox="1">
            <a:spLocks noChangeArrowheads="1"/>
          </p:cNvSpPr>
          <p:nvPr/>
        </p:nvSpPr>
        <p:spPr bwMode="auto">
          <a:xfrm>
            <a:off x="5013325" y="1236952"/>
            <a:ext cx="4787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 G  R  E  S  O  S</a:t>
            </a:r>
          </a:p>
        </p:txBody>
      </p:sp>
      <p:sp>
        <p:nvSpPr>
          <p:cNvPr id="3149" name="Text Box 96"/>
          <p:cNvSpPr txBox="1">
            <a:spLocks noChangeArrowheads="1"/>
          </p:cNvSpPr>
          <p:nvPr/>
        </p:nvSpPr>
        <p:spPr bwMode="auto">
          <a:xfrm>
            <a:off x="11498263" y="1197264"/>
            <a:ext cx="8302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CAMAS</a:t>
            </a:r>
          </a:p>
          <a:p>
            <a:pPr algn="ctr"/>
            <a:r>
              <a:rPr lang="es-ES_tradnl" altLang="es-MX" sz="600" b="1"/>
              <a:t>CENSABLES</a:t>
            </a:r>
          </a:p>
          <a:p>
            <a:pPr algn="ctr"/>
            <a:r>
              <a:rPr lang="es-ES_tradnl" altLang="es-MX" sz="600" b="1"/>
              <a:t>EN SERVICIO</a:t>
            </a:r>
          </a:p>
        </p:txBody>
      </p:sp>
      <p:sp>
        <p:nvSpPr>
          <p:cNvPr id="3150" name="Text Box 97"/>
          <p:cNvSpPr txBox="1">
            <a:spLocks noChangeArrowheads="1"/>
          </p:cNvSpPr>
          <p:nvPr/>
        </p:nvSpPr>
        <p:spPr bwMode="auto">
          <a:xfrm>
            <a:off x="10950575" y="1273464"/>
            <a:ext cx="733425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TOTAL DE</a:t>
            </a:r>
          </a:p>
          <a:p>
            <a:pPr algn="ctr"/>
            <a:r>
              <a:rPr lang="es-ES_tradnl" altLang="es-MX" sz="700" b="1"/>
              <a:t>DÍAS</a:t>
            </a:r>
          </a:p>
          <a:p>
            <a:pPr algn="ctr"/>
            <a:r>
              <a:rPr lang="es-ES_tradnl" altLang="es-MX" sz="700" b="1"/>
              <a:t>PACIENTE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926</TotalTime>
  <Words>130</Words>
  <Application>Microsoft Office PowerPoint</Application>
  <PresentationFormat>Personalizado</PresentationFormat>
  <Paragraphs>41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75</cp:revision>
  <cp:lastPrinted>2016-10-18T01:11:27Z</cp:lastPrinted>
  <dcterms:created xsi:type="dcterms:W3CDTF">1999-08-26T18:48:18Z</dcterms:created>
  <dcterms:modified xsi:type="dcterms:W3CDTF">2023-12-06T18:45:49Z</dcterms:modified>
</cp:coreProperties>
</file>